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6804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9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878d6fb7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878d6fb7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57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878d6fb7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878d6fb7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88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878d6fb7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878d6fb7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96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878d6fb7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878d6fb7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47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78d6fb7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878d6fb7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860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878d6fb7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878d6fb7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5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938479c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938479c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641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878d6fb7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878d6fb7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19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938479c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938479c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319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878d6fb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878d6fb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0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878d6fb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878d6fb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32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78d6fb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878d6fb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92be422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92be422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25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92be422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92be422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501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2be422f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2be422f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4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92be422f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92be422f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090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878d6fb7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878d6fb7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537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2be422f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2be422f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1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92be422f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92be422f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178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92be422f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92be422f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28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92be422f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92be422f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18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1dbebd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1dbebd0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628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878d6fb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878d6fb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864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87e5bdc6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87e5bdc6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09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87e5bdc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87e5bdc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30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87e5bdc6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87e5bdc6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341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3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878d6fb7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878d6fb7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91dbebd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91dbebd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50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78d6fb7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78d6fb7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5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78d6fb7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878d6fb7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6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878d6fb7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878d6fb7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25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878d6fb7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878d6fb7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48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public.imd.ufrn.br/curso/disciplina/1/63/4/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MatheusBraga71/C213_Teoria/tree/main/Trabalho1" TargetMode="External"/><Relationship Id="rId5" Type="http://schemas.openxmlformats.org/officeDocument/2006/relationships/hyperlink" Target="https://www.abcm.org.br/upload/files/PII_IV_06.pdf" TargetMode="External"/><Relationship Id="rId4" Type="http://schemas.openxmlformats.org/officeDocument/2006/relationships/hyperlink" Target="https://materialpublic.imd.ufrn.br/curso/disciplina/1/63/5/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28300" y="1121200"/>
            <a:ext cx="6215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Trabalho 1</a:t>
            </a:r>
            <a:br>
              <a:rPr lang="pt-BR" sz="4300"/>
            </a:br>
            <a:r>
              <a:rPr lang="pt-BR" sz="4300"/>
              <a:t>C213 - Sistemas Embarcados</a:t>
            </a:r>
            <a:endParaRPr sz="43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103849" y="3170525"/>
            <a:ext cx="4042623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/>
              <a:t>Matheus Augusto Braga </a:t>
            </a:r>
            <a:r>
              <a:rPr lang="pt-BR" sz="1500" dirty="0" err="1"/>
              <a:t>Pivoto</a:t>
            </a:r>
            <a:r>
              <a:rPr lang="pt-BR" sz="1500" dirty="0"/>
              <a:t> - 1711 - GEC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436625" y="137150"/>
            <a:ext cx="8492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Levantamento dos erros em malha aberta/ fechada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6" y="661975"/>
            <a:ext cx="6578724" cy="43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13" y="2214550"/>
            <a:ext cx="3800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945775" y="770400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John G. Ziegler e Nathaniel B. Nichols em 1942.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Técnica muito utilizada para sintonizar controladores PID, por ser um dos métodos mais simples de se realizar os ajustes  dos parâmetros necessários.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teoria desse método se baseia na obtenção de respostas oscilatórias controladas no sistema de malha fechada. O processo de ajuste é realizado em três etapas: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iniciais: inicialmente se define os parâmetros do controlador PID como zero, de modo que não tenha influência significativa sobre o sistema.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Aumento Gradual do Ganho (Kp): o ganho proporcional é aumentado gradualmente até que o sistema atinja o “ganho crítico”, que é o valor de Kp no qual o sistema passa de uma resposta estável para uma resposta oscilatória.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PID: Nessa etapa são definidos os valores de Kp, Ti e Td.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Importante lembrar que o método ZN não necessariamente produz respostas oscilatórias apropriadas ou seguras para todos os sistemas.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t="5651"/>
          <a:stretch/>
        </p:blipFill>
        <p:spPr>
          <a:xfrm>
            <a:off x="2242100" y="1159000"/>
            <a:ext cx="4659800" cy="34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945775" y="930425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George Z. Cohen e John M. Coon em 1953.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considerado mais preciso e eficaz do que o método de Ziegler Nichols.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especialmente mais útil quando se lida com sistemas de processos industriais que possuem uma resposta mais lenta.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um método que não requer a indução de oscilações no sistema. Em vez disso, ele se baseia na análise da resposta do sistema a uma perturbação degrau e usa essa resposta para calcular os parâmetros do PID.</a:t>
            </a:r>
            <a:b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Mais adequado para sistemas nos quais a estabilidade é uma preocupação crítica e sistemas de primeira ordem com tempo morto.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 não ser a melhor escolha para sistemas de alta ordem ou que possuam características muito complexas.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00" y="1295075"/>
            <a:ext cx="6877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63" y="1051250"/>
            <a:ext cx="6714869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0350"/>
            <a:ext cx="5450575" cy="44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613" y="2571750"/>
            <a:ext cx="41243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/>
        </p:nvSpPr>
        <p:spPr>
          <a:xfrm>
            <a:off x="5785850" y="1036575"/>
            <a:ext cx="2366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Máximo pico de 18,16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32"/>
          <p:cNvCxnSpPr>
            <a:endCxn id="324" idx="1"/>
          </p:cNvCxnSpPr>
          <p:nvPr/>
        </p:nvCxnSpPr>
        <p:spPr>
          <a:xfrm>
            <a:off x="1488050" y="1181925"/>
            <a:ext cx="4297800" cy="2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2"/>
          <p:cNvSpPr txBox="1"/>
          <p:nvPr/>
        </p:nvSpPr>
        <p:spPr>
          <a:xfrm>
            <a:off x="5774425" y="1616200"/>
            <a:ext cx="2914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Limite aceitável de 25% da entrada</a:t>
            </a:r>
            <a:b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seria de 13,75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1051250"/>
            <a:ext cx="6802460" cy="37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625"/>
            <a:ext cx="5244849" cy="4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4">
            <a:alphaModFix/>
          </a:blip>
          <a:srcRect t="7227"/>
          <a:stretch/>
        </p:blipFill>
        <p:spPr>
          <a:xfrm>
            <a:off x="4927300" y="2388525"/>
            <a:ext cx="4143375" cy="8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Comparação entre ZN e CC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1997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00" y="815025"/>
            <a:ext cx="7099739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1122125" y="7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988150"/>
            <a:ext cx="4340202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00" y="988150"/>
            <a:ext cx="4316400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513" y="4603225"/>
            <a:ext cx="3164575" cy="2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400" y="4597987"/>
            <a:ext cx="3019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300" y="632450"/>
            <a:ext cx="42005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5525"/>
            <a:ext cx="4302626" cy="35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06" y="4511150"/>
            <a:ext cx="29432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400" y="1005525"/>
            <a:ext cx="4332254" cy="3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9981" y="4515913"/>
            <a:ext cx="28479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5" y="922000"/>
            <a:ext cx="4300425" cy="348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7425"/>
            <a:ext cx="4300425" cy="351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125" y="4410107"/>
            <a:ext cx="29241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" y="4410091"/>
            <a:ext cx="3060839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5525"/>
            <a:ext cx="4501125" cy="3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450" y="4687675"/>
            <a:ext cx="29813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5" y="1005525"/>
            <a:ext cx="4501126" cy="366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225" y="4672875"/>
            <a:ext cx="2684324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/>
          <p:nvPr/>
        </p:nvSpPr>
        <p:spPr>
          <a:xfrm>
            <a:off x="4620000" y="1033275"/>
            <a:ext cx="4412100" cy="361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0" y="971868"/>
            <a:ext cx="4400949" cy="357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925" y="4593731"/>
            <a:ext cx="2647950" cy="32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71875"/>
            <a:ext cx="4485461" cy="35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7">
            <a:alphaModFix/>
          </a:blip>
          <a:srcRect r="10023"/>
          <a:stretch/>
        </p:blipFill>
        <p:spPr>
          <a:xfrm>
            <a:off x="5615225" y="4593725"/>
            <a:ext cx="2553700" cy="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/>
          <p:nvPr/>
        </p:nvSpPr>
        <p:spPr>
          <a:xfrm>
            <a:off x="4620000" y="1033275"/>
            <a:ext cx="4412100" cy="351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6585975" y="6560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40725"/>
            <a:ext cx="4476750" cy="356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120" y="4644075"/>
            <a:ext cx="28575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40725"/>
            <a:ext cx="4403816" cy="35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633" y="4644080"/>
            <a:ext cx="28765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3091"/>
            <a:ext cx="4403825" cy="353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025" y="4605975"/>
            <a:ext cx="28860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67925"/>
            <a:ext cx="4330889" cy="3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950" y="4625024"/>
            <a:ext cx="28575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/>
          <p:nvPr/>
        </p:nvSpPr>
        <p:spPr>
          <a:xfrm>
            <a:off x="4620000" y="1033275"/>
            <a:ext cx="4282800" cy="343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6837475" y="6561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sobre-sinal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5" y="934450"/>
            <a:ext cx="4453126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88" y="4605975"/>
            <a:ext cx="2857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34450"/>
            <a:ext cx="4379071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013" y="4605975"/>
            <a:ext cx="28670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1725"/>
            <a:ext cx="4351909" cy="35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025" y="4510700"/>
            <a:ext cx="29241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4300" y="901725"/>
            <a:ext cx="4351901" cy="35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687" y="4567049"/>
            <a:ext cx="29051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/>
          <p:nvPr/>
        </p:nvSpPr>
        <p:spPr>
          <a:xfrm>
            <a:off x="4620000" y="1033275"/>
            <a:ext cx="4236300" cy="343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6653200" y="610450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7 - Comparação entre ZN e CC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4282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975" y="460700"/>
            <a:ext cx="4272431" cy="46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ZN</a:t>
            </a:r>
            <a:endParaRPr/>
          </a:p>
        </p:txBody>
      </p:sp>
      <p:pic>
        <p:nvPicPr>
          <p:cNvPr id="454" name="Google Shape;4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26" y="1340825"/>
            <a:ext cx="6776800" cy="3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CC</a:t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00" y="1341875"/>
            <a:ext cx="6648850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996700" y="137150"/>
            <a:ext cx="8147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Entrando com os parâmetros de PID manualmente</a:t>
            </a:r>
            <a:endParaRPr/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155388"/>
            <a:ext cx="60579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450" y="1051250"/>
            <a:ext cx="4809358" cy="3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title"/>
          </p:nvPr>
        </p:nvSpPr>
        <p:spPr>
          <a:xfrm>
            <a:off x="1148200" y="24500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478" name="Google Shape;478;p50"/>
          <p:cNvSpPr txBox="1"/>
          <p:nvPr/>
        </p:nvSpPr>
        <p:spPr>
          <a:xfrm>
            <a:off x="573824" y="1798050"/>
            <a:ext cx="8383139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KN: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https://materialpublic.imd.ufrn.br/curso/disciplina/1/63/4/4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CC: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https://materialpublic.imd.ufrn.br/curso/disciplina/1/63/5/3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Comparativo dos métodos: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https://www.abcm.org.br/upload/files/PII_IV_06.pdf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https://github.com/MatheusBraga71/C213_Teoria/tree/main/Trabalho1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75" y="1278775"/>
            <a:ext cx="6940574" cy="25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Obtenção dos valores de t1 e t2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11182"/>
          <a:stretch/>
        </p:blipFill>
        <p:spPr>
          <a:xfrm>
            <a:off x="4895825" y="799800"/>
            <a:ext cx="3518925" cy="42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37756"/>
          <a:stretch/>
        </p:blipFill>
        <p:spPr>
          <a:xfrm>
            <a:off x="921887" y="799800"/>
            <a:ext cx="3858137" cy="42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482350" y="137150"/>
            <a:ext cx="8492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Plotando a resposta original em relação à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75" y="628725"/>
            <a:ext cx="4366225" cy="45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425200" y="137150"/>
            <a:ext cx="8549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Plotando a resposta original em relação à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25" y="678025"/>
            <a:ext cx="5650174" cy="4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950975" y="137150"/>
            <a:ext cx="802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resposta original e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849325"/>
            <a:ext cx="4477088" cy="3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9325"/>
            <a:ext cx="4410398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436625" y="137150"/>
            <a:ext cx="8492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Levantamento dos erros em malha aberta/ fechada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02" y="666425"/>
            <a:ext cx="4061389" cy="43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Apresentação na tela (16:9)</PresentationFormat>
  <Paragraphs>61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Lato</vt:lpstr>
      <vt:lpstr>Arial</vt:lpstr>
      <vt:lpstr>Montserrat</vt:lpstr>
      <vt:lpstr>Focus</vt:lpstr>
      <vt:lpstr>Trabalho 1 C213 - Sistemas Embarcados</vt:lpstr>
      <vt:lpstr>2 - Encontrando os valores de k, Ɵ e τ. </vt:lpstr>
      <vt:lpstr>2 - Encontrando os valores de k, Ɵ e τ. </vt:lpstr>
      <vt:lpstr>2 - Encontrando os valores de k, Ɵ e τ. </vt:lpstr>
      <vt:lpstr>2 - Obtenção dos valores de t1 e t2 </vt:lpstr>
      <vt:lpstr>3 - Plotando a resposta original em relação à estimada </vt:lpstr>
      <vt:lpstr>3 - Plotando a resposta original em relação à estimada </vt:lpstr>
      <vt:lpstr>Diferenças entre resposta original e estimada </vt:lpstr>
      <vt:lpstr>4 - Levantamento dos erros em malha aberta/ fechada </vt:lpstr>
      <vt:lpstr>4 - Levantamento dos erros em malha aberta/ fechada </vt:lpstr>
      <vt:lpstr>5 - Método clássico: Ziegler Nichols  </vt:lpstr>
      <vt:lpstr>5 - Método clássico: Ziegler Nichols  </vt:lpstr>
      <vt:lpstr>5 - Método novo: Cohen e Coon  </vt:lpstr>
      <vt:lpstr>5 - Método novo: Cohen e Coon  </vt:lpstr>
      <vt:lpstr>5 - Método clássico: Ziegler Nichols  </vt:lpstr>
      <vt:lpstr>5 - Método clássico: Ziegler Nichols  </vt:lpstr>
      <vt:lpstr>5 - Método novo: Cohen e Coon  </vt:lpstr>
      <vt:lpstr>5 - Método novo: Cohen e Coon  </vt:lpstr>
      <vt:lpstr>5 - Comparação entre ZN e CC </vt:lpstr>
      <vt:lpstr>6 - Ajustes no método clássico </vt:lpstr>
      <vt:lpstr>6 - Ajustes no método clássico </vt:lpstr>
      <vt:lpstr>6 - Ajustes no método clássico </vt:lpstr>
      <vt:lpstr>6 - Ajustes no método clássico </vt:lpstr>
      <vt:lpstr>6 - Ajustes no método clássico </vt:lpstr>
      <vt:lpstr>6 - Ajustes no método novo </vt:lpstr>
      <vt:lpstr>6 - Ajustes no método novo </vt:lpstr>
      <vt:lpstr>6 - Ajustes no método novo </vt:lpstr>
      <vt:lpstr>6 - Ajustes no método novo </vt:lpstr>
      <vt:lpstr>7 - Comparação entre ZN e CC </vt:lpstr>
      <vt:lpstr>8 - Interface de interação Exibição dos parâmetros obtidos por ZN</vt:lpstr>
      <vt:lpstr>8 - Interface de interação Exibição dos parâmetros obtidos por CC</vt:lpstr>
      <vt:lpstr>8 - Interface de interação Entrando com os parâmetros de PID manualmente</vt:lpstr>
      <vt:lpstr>8 - Interface de interação 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1 C213 - Sistemas Embarcados</dc:title>
  <cp:lastModifiedBy>Conta da Microsoft</cp:lastModifiedBy>
  <cp:revision>1</cp:revision>
  <dcterms:modified xsi:type="dcterms:W3CDTF">2023-10-12T13:19:45Z</dcterms:modified>
</cp:coreProperties>
</file>